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3"/>
  </p:notesMasterIdLst>
  <p:sldIdLst>
    <p:sldId id="256" r:id="rId2"/>
    <p:sldId id="258" r:id="rId3"/>
    <p:sldId id="266" r:id="rId4"/>
    <p:sldId id="259" r:id="rId5"/>
    <p:sldId id="267" r:id="rId6"/>
    <p:sldId id="260" r:id="rId7"/>
    <p:sldId id="265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30"/>
    <p:restoredTop sz="92556"/>
  </p:normalViewPr>
  <p:slideViewPr>
    <p:cSldViewPr snapToGrid="0" snapToObjects="1">
      <p:cViewPr>
        <p:scale>
          <a:sx n="55" d="100"/>
          <a:sy n="55" d="100"/>
        </p:scale>
        <p:origin x="872" y="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F7939-3A91-9A43-BCB0-57F287B746FA}" type="datetimeFigureOut">
              <a:rPr lang="en-US" smtClean="0"/>
              <a:t>6/9/20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AA5EA-6325-9A4D-90C0-AADD3521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01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0AA5EA-6325-9A4D-90C0-AADD3521FF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02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detail on how one proposition can have two different interpretations</a:t>
            </a:r>
          </a:p>
          <a:p>
            <a:r>
              <a:rPr lang="en-US" dirty="0"/>
              <a:t>Bring up how </a:t>
            </a:r>
            <a:r>
              <a:rPr lang="en-US" dirty="0" err="1"/>
              <a:t>praat</a:t>
            </a:r>
            <a:r>
              <a:rPr lang="en-US" dirty="0"/>
              <a:t> script was written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0AA5EA-6325-9A4D-90C0-AADD3521FF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73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0AA5EA-6325-9A4D-90C0-AADD3521FF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407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0AA5EA-6325-9A4D-90C0-AADD3521FF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320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99182-64EF-C349-AE9E-95CD821C41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6ABE5D-B8AF-BB4E-85D8-4D6E8A0B71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E87DD-10DB-8043-95DB-6C5CFCBA6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A7198-E924-9946-ACDF-DFBEC1975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B8C0D-FA41-8541-9FFA-FB1290F42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143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11FFA-2843-184A-9330-61C9DD742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75E62-71C4-084C-A232-FEE5A923C5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092A8-2D97-9245-8809-478CCE580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5E6B8-2F2B-DE4B-BD3B-1461085DB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EFF67-D6AA-4C42-9BDB-9AAF90CC4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7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2543F0-CC6E-B046-B439-A6CBC7CECD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3441ED-4F12-9649-A1DC-A04E81807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667A9-1AB5-8A44-9979-46B3B1C47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D0840-8594-8A4F-A152-B28295FDE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D2A48-21E3-304C-9256-F7A135CF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39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22F4A-A400-4042-BFCA-97E3CD96E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1A1C6-2454-EA45-A728-52F1EA3A8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72DEA2-B497-1F47-AA04-DB7714715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F4D50-F542-A548-8E8A-E3BF2BD88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ACB63-949F-C249-A057-02C7C1EBD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330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08768-DDB7-CD42-8708-61FCEDF35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1899D-0074-F045-B6E6-99545B574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CC584-6134-9846-BA4D-862384D6C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1F087-25DF-414D-993B-32F8908D0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79319-020A-0E47-83ED-BA5F01597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70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5D505-9BB8-AE40-A5B0-4109B1AC0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B690F-0BD6-814D-BCD4-A857C6712B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633CC9-27D9-3D47-BABF-21EA3B8A4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7AE050-2E2B-F846-BDC9-B519F79BC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56AB3-0CFF-E843-96A0-7A8BF607B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E2549F-0EE6-BD42-B245-F4E203A0E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4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B5E20-E313-4143-B91D-74082CC81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32BE4-3437-044B-8344-C1DDACFBA3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C89AB-4EE2-3842-BD6E-1773ABC76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1C5AED-E064-D249-8EB5-E7EBAAC77A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63157D-B21D-624F-961E-3F488F7417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CDFE2F-4EB0-FE45-8186-1F3F36141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03B317-5B50-EB4F-9308-D0448E580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4B075A-CF06-3C44-B660-16696A602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19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1A941-68AF-FA41-80E1-49F5816DE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55A2ED-B744-7A4E-AB34-9A28805C8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236453-4D90-D34B-8769-95C737100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3E2478-3ECC-AF43-980D-5F6F375A2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296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141446-2A29-4E42-A8A2-439F1BFB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32B53A-5818-B146-941E-C2D46218A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F3B162-653A-464D-9EF8-4B02470E3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645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C8714-3789-B844-9CA9-9EB96E4B4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1C413-A03B-A14E-9DE3-094053A43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CB57EB-C6D6-0341-9D2C-799EE92A9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38F12-A451-864D-9C4E-DC818F09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8512F6-2B94-2C45-912D-DE38B0277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07DABF-99A7-674C-AD14-B2B7E0C5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639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9B56E-F7A5-0941-8DE1-25E67CAE0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9B5E03-56C9-964D-B48C-D5FA403E3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BCED2-206A-AF4E-BB46-712B169FE9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F9C22-8B4D-3944-B42B-FC4BD6612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19E88-2896-774E-9AF8-356747101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34CE63-C4EB-B34B-B0AE-477EDE922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01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7E3867-102B-C644-83AE-3951C4A03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BE7F7-60ED-044F-B46C-97C0C5480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F0988-844B-B248-97A2-2A935448D2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15BD8-C87E-BE47-97C8-CCB4A3516E56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9037A-D633-8347-B330-9BD47BE110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95D07-E90A-124F-9134-B9653E653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AB0FA-7179-E046-8725-06E3ED1FF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21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microsoft.com/office/2007/relationships/media" Target="../media/media2.mp3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4.tiff"/><Relationship Id="rId5" Type="http://schemas.microsoft.com/office/2007/relationships/media" Target="../media/media3.mp3"/><Relationship Id="rId10" Type="http://schemas.openxmlformats.org/officeDocument/2006/relationships/image" Target="../media/image3.tiff"/><Relationship Id="rId4" Type="http://schemas.openxmlformats.org/officeDocument/2006/relationships/audio" Target="../media/media2.mp3"/><Relationship Id="rId9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322149-BA9E-AB43-AE01-2342B3203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1177915"/>
            <a:ext cx="10506455" cy="2303250"/>
          </a:xfrm>
        </p:spPr>
        <p:txBody>
          <a:bodyPr>
            <a:normAutofit/>
          </a:bodyPr>
          <a:lstStyle/>
          <a:p>
            <a:r>
              <a:rPr lang="en-US" sz="3200" dirty="0" err="1">
                <a:ea typeface="Tsukushi A Round Gothic" panose="02020400000000000000" pitchFamily="18" charset="-128"/>
              </a:rPr>
              <a:t>Chigusa</a:t>
            </a:r>
            <a:r>
              <a:rPr lang="en-US" sz="3200" dirty="0">
                <a:ea typeface="Tsukushi A Round Gothic" panose="02020400000000000000" pitchFamily="18" charset="-128"/>
              </a:rPr>
              <a:t> </a:t>
            </a:r>
            <a:r>
              <a:rPr lang="en-US" sz="3200" dirty="0" err="1">
                <a:ea typeface="Tsukushi A Round Gothic" panose="02020400000000000000" pitchFamily="18" charset="-128"/>
              </a:rPr>
              <a:t>Kurumada</a:t>
            </a:r>
            <a:r>
              <a:rPr lang="en-US" sz="3200" dirty="0">
                <a:ea typeface="Tsukushi A Round Gothic" panose="02020400000000000000" pitchFamily="18" charset="-128"/>
              </a:rPr>
              <a:t>, Meredith Brown, </a:t>
            </a:r>
            <a:br>
              <a:rPr lang="en-US" sz="3200" dirty="0">
                <a:ea typeface="Tsukushi A Round Gothic" panose="02020400000000000000" pitchFamily="18" charset="-128"/>
              </a:rPr>
            </a:br>
            <a:r>
              <a:rPr lang="en-US" sz="3200" dirty="0">
                <a:ea typeface="Tsukushi A Round Gothic" panose="02020400000000000000" pitchFamily="18" charset="-128"/>
              </a:rPr>
              <a:t>&amp; Michael </a:t>
            </a:r>
            <a:r>
              <a:rPr lang="en-US" sz="3200" dirty="0" err="1">
                <a:ea typeface="Tsukushi A Round Gothic" panose="02020400000000000000" pitchFamily="18" charset="-128"/>
              </a:rPr>
              <a:t>Tanenhaus</a:t>
            </a:r>
            <a:r>
              <a:rPr lang="en-US" sz="3200" dirty="0">
                <a:ea typeface="Tsukushi A Round Gothic" panose="02020400000000000000" pitchFamily="18" charset="-128"/>
              </a:rPr>
              <a:t> (2018): </a:t>
            </a:r>
            <a:br>
              <a:rPr lang="en-US" sz="3200" dirty="0">
                <a:ea typeface="Tsukushi A Round Gothic" panose="02020400000000000000" pitchFamily="18" charset="-128"/>
              </a:rPr>
            </a:br>
            <a:r>
              <a:rPr lang="en-US" sz="3200" dirty="0">
                <a:ea typeface="Tsukushi A Round Gothic" panose="02020400000000000000" pitchFamily="18" charset="-128"/>
              </a:rPr>
              <a:t>Effects of distributional information on categorization of prosodic contours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99941A-FF65-E14E-8F43-2330E9C78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98157" y="4594922"/>
            <a:ext cx="3946779" cy="1261616"/>
          </a:xfrm>
        </p:spPr>
        <p:txBody>
          <a:bodyPr>
            <a:noAutofit/>
          </a:bodyPr>
          <a:lstStyle/>
          <a:p>
            <a:r>
              <a:rPr lang="en-US" sz="2000" dirty="0">
                <a:latin typeface="+mj-lt"/>
              </a:rPr>
              <a:t>Will Clapp</a:t>
            </a:r>
          </a:p>
          <a:p>
            <a:r>
              <a:rPr lang="en-US" sz="2000" dirty="0">
                <a:latin typeface="+mj-lt"/>
              </a:rPr>
              <a:t>Linguist 245B</a:t>
            </a:r>
          </a:p>
          <a:p>
            <a:r>
              <a:rPr lang="en-US" sz="2000" dirty="0">
                <a:latin typeface="+mj-lt"/>
              </a:rPr>
              <a:t>10 June 2020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9750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02F49-2ABE-0E40-A7FF-F3517C0D3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59474-6F3E-3F44-8728-93B275FDCB31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838200" y="6176963"/>
            <a:ext cx="10515600" cy="31591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FC27D-6766-DF46-844B-1ACAB9B97127}"/>
              </a:ext>
            </a:extLst>
          </p:cNvPr>
          <p:cNvSpPr txBox="1"/>
          <p:nvPr/>
        </p:nvSpPr>
        <p:spPr>
          <a:xfrm>
            <a:off x="838200" y="1920240"/>
            <a:ext cx="10515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Is this shift pre- or post-perceptual?</a:t>
            </a:r>
          </a:p>
          <a:p>
            <a:r>
              <a:rPr lang="en-US" dirty="0">
                <a:latin typeface="+mj-lt"/>
              </a:rPr>
              <a:t>       i.e., Are these intonation patterns perceived as mapping onto pragmatic interpretations categorically?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What implications does this have for what we know about how prosody is mentally represented?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What gets learned? Is it more of something about a specific speaker? Or about abstract prosodic patterns? What if we tried the same experiment with multiple speakers?</a:t>
            </a:r>
          </a:p>
          <a:p>
            <a:endParaRPr lang="en-US" dirty="0">
              <a:latin typeface="+mj-lt"/>
            </a:endParaRPr>
          </a:p>
          <a:p>
            <a:r>
              <a:rPr lang="en-US" dirty="0" err="1">
                <a:latin typeface="+mj-lt"/>
              </a:rPr>
              <a:t>Kurumada</a:t>
            </a:r>
            <a:r>
              <a:rPr lang="en-US" dirty="0">
                <a:latin typeface="+mj-lt"/>
              </a:rPr>
              <a:t> et al. manipulated multiple phonetic parameters. What if we manipulated one? (This is more typical in perceptual learning.)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How do these findings compare to what has been found in the perceptual learning literature in phonetics/laboratory phonology?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3035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D8C30-B1E5-8D43-A9CA-377519A0B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B809B-7744-8B48-A05E-1195D6E30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+mj-lt"/>
              </a:rPr>
              <a:t>Kurumada</a:t>
            </a:r>
            <a:r>
              <a:rPr lang="en-US" dirty="0">
                <a:latin typeface="+mj-lt"/>
              </a:rPr>
              <a:t>, C., Brown, M., &amp; </a:t>
            </a:r>
            <a:r>
              <a:rPr lang="en-US" dirty="0" err="1">
                <a:latin typeface="+mj-lt"/>
              </a:rPr>
              <a:t>Tanenhaus</a:t>
            </a:r>
            <a:r>
              <a:rPr lang="en-US" dirty="0">
                <a:latin typeface="+mj-lt"/>
              </a:rPr>
              <a:t>, M. (2018). </a:t>
            </a:r>
            <a:r>
              <a:rPr lang="en-US" dirty="0">
                <a:latin typeface="+mj-lt"/>
                <a:ea typeface="Tsukushi A Round Gothic" panose="02020400000000000000" pitchFamily="18" charset="-128"/>
              </a:rPr>
              <a:t>Effects of distributional information on categorization of prosodic contours. </a:t>
            </a:r>
            <a:r>
              <a:rPr lang="en-US" i="1" dirty="0">
                <a:latin typeface="+mj-lt"/>
                <a:ea typeface="Tsukushi A Round Gothic" panose="02020400000000000000" pitchFamily="18" charset="-128"/>
              </a:rPr>
              <a:t>Psychonomic Bulletin &amp; Review 25,</a:t>
            </a:r>
            <a:r>
              <a:rPr lang="en-US" dirty="0">
                <a:latin typeface="+mj-lt"/>
              </a:rPr>
              <a:t> 1153—1160.</a:t>
            </a:r>
          </a:p>
        </p:txBody>
      </p:sp>
    </p:spTree>
    <p:extLst>
      <p:ext uri="{BB962C8B-B14F-4D97-AF65-F5344CB8AC3E}">
        <p14:creationId xmlns:p14="http://schemas.microsoft.com/office/powerpoint/2010/main" val="1126120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60F-B3A9-E14E-B57C-45C9F582A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367"/>
            <a:ext cx="10515600" cy="1325563"/>
          </a:xfrm>
        </p:spPr>
        <p:txBody>
          <a:bodyPr/>
          <a:lstStyle/>
          <a:p>
            <a:r>
              <a:rPr lang="en-US" sz="3600" dirty="0"/>
              <a:t>Central</a:t>
            </a:r>
            <a:r>
              <a:rPr lang="en-US" dirty="0"/>
              <a:t> </a:t>
            </a:r>
            <a:r>
              <a:rPr lang="en-US" sz="3600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E1DF1-C814-7A44-99E8-0404E2179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8203"/>
            <a:ext cx="4902472" cy="4487134"/>
          </a:xfrm>
        </p:spPr>
        <p:txBody>
          <a:bodyPr/>
          <a:lstStyle/>
          <a:p>
            <a:r>
              <a:rPr lang="en-US" sz="2400" dirty="0">
                <a:latin typeface="+mj-lt"/>
              </a:rPr>
              <a:t>Do listeners adapt to variability in prosodic inputs in order to draw pragmatic inferences? </a:t>
            </a:r>
          </a:p>
          <a:p>
            <a:r>
              <a:rPr lang="en-US" sz="2400" dirty="0">
                <a:latin typeface="+mj-lt"/>
              </a:rPr>
              <a:t>And can those inferences be modified by manipulating the prosodic signal?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DBC4DD-9E46-2348-A80E-7713E4438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672" y="1690688"/>
            <a:ext cx="6451328" cy="462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93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F4189-3D8F-7A45-A95E-D3D862589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694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Perceptual learning &amp; Adaptation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422BD-747E-5649-B94A-8C16AA5E3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694" y="1253331"/>
            <a:ext cx="10515600" cy="4351338"/>
          </a:xfrm>
        </p:spPr>
        <p:txBody>
          <a:bodyPr/>
          <a:lstStyle/>
          <a:p>
            <a:r>
              <a:rPr lang="en-US" dirty="0">
                <a:latin typeface="+mj-lt"/>
              </a:rPr>
              <a:t>How do we deal with lack of invariance?</a:t>
            </a:r>
          </a:p>
          <a:p>
            <a:r>
              <a:rPr lang="en-US" dirty="0">
                <a:latin typeface="+mj-lt"/>
              </a:rPr>
              <a:t>Adjust expectations based on input.</a:t>
            </a:r>
          </a:p>
          <a:p>
            <a:r>
              <a:rPr lang="en-US" dirty="0">
                <a:latin typeface="+mj-lt"/>
              </a:rPr>
              <a:t>Test using continua with robust end points.</a:t>
            </a:r>
          </a:p>
          <a:p>
            <a:r>
              <a:rPr lang="en-US" dirty="0">
                <a:latin typeface="+mj-lt"/>
              </a:rPr>
              <a:t>Participants are exposed to stimuli where ambiguous signal has unambiguous interpretation</a:t>
            </a:r>
          </a:p>
          <a:p>
            <a:endParaRPr lang="en-US" dirty="0">
              <a:latin typeface="+mj-lt"/>
            </a:endParaRPr>
          </a:p>
          <a:p>
            <a:r>
              <a:rPr lang="en-US" sz="1800" dirty="0">
                <a:latin typeface="+mj-lt"/>
              </a:rPr>
              <a:t>Huge body of literature: Norris, McQueen &amp; Cutler, 2003; McQueen, Norris &amp; Cutler, 2006; </a:t>
            </a:r>
            <a:r>
              <a:rPr lang="en-US" sz="1800" dirty="0" err="1">
                <a:latin typeface="+mj-lt"/>
              </a:rPr>
              <a:t>Clayards</a:t>
            </a:r>
            <a:r>
              <a:rPr lang="en-US" sz="1800" dirty="0">
                <a:latin typeface="+mj-lt"/>
              </a:rPr>
              <a:t>, </a:t>
            </a:r>
            <a:r>
              <a:rPr lang="en-US" sz="1800" dirty="0" err="1">
                <a:latin typeface="+mj-lt"/>
              </a:rPr>
              <a:t>Tanenhaus</a:t>
            </a:r>
            <a:r>
              <a:rPr lang="en-US" sz="1800" dirty="0">
                <a:latin typeface="+mj-lt"/>
              </a:rPr>
              <a:t>, </a:t>
            </a:r>
            <a:r>
              <a:rPr lang="en-US" sz="1800" dirty="0" err="1">
                <a:latin typeface="+mj-lt"/>
              </a:rPr>
              <a:t>Aslin</a:t>
            </a:r>
            <a:r>
              <a:rPr lang="en-US" sz="1800" dirty="0">
                <a:latin typeface="+mj-lt"/>
              </a:rPr>
              <a:t>, &amp; Jacobs, 2008; Kleinschmidt &amp; Jaeger, 2015; </a:t>
            </a:r>
            <a:r>
              <a:rPr lang="en-US" sz="1800" dirty="0" err="1">
                <a:latin typeface="+mj-lt"/>
              </a:rPr>
              <a:t>Kraljic</a:t>
            </a:r>
            <a:r>
              <a:rPr lang="en-US" sz="1800" dirty="0">
                <a:latin typeface="+mj-lt"/>
              </a:rPr>
              <a:t> &amp; Samuel, 2007; Maye, </a:t>
            </a:r>
            <a:r>
              <a:rPr lang="en-US" sz="1800" dirty="0" err="1">
                <a:latin typeface="+mj-lt"/>
              </a:rPr>
              <a:t>Aslin</a:t>
            </a:r>
            <a:r>
              <a:rPr lang="en-US" sz="1800" dirty="0">
                <a:latin typeface="+mj-lt"/>
              </a:rPr>
              <a:t>, &amp; </a:t>
            </a:r>
            <a:r>
              <a:rPr lang="en-US" sz="1800" dirty="0" err="1">
                <a:latin typeface="+mj-lt"/>
              </a:rPr>
              <a:t>Tanenhaus</a:t>
            </a:r>
            <a:r>
              <a:rPr lang="en-US" sz="1800" dirty="0">
                <a:latin typeface="+mj-lt"/>
              </a:rPr>
              <a:t>, 2008; and many more</a:t>
            </a:r>
          </a:p>
          <a:p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18775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B34572-4FFA-DB4A-9207-B50374260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459159" y="1599098"/>
            <a:ext cx="5780236" cy="2187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1BADF7-192C-004E-A623-07F24ADFAC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5820" y="4052705"/>
            <a:ext cx="4880652" cy="19208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895523-CBED-D946-A902-FDD897C07ECD}"/>
              </a:ext>
            </a:extLst>
          </p:cNvPr>
          <p:cNvSpPr txBox="1"/>
          <p:nvPr/>
        </p:nvSpPr>
        <p:spPr>
          <a:xfrm>
            <a:off x="905819" y="1256732"/>
            <a:ext cx="6271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Noun-focus  		 Verb-focus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35F880-106A-8541-9824-FF08C6719BE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59207" y="1537065"/>
            <a:ext cx="5658197" cy="32206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59F46C-A9A1-EE44-B2FC-6BDFA50DB484}"/>
              </a:ext>
            </a:extLst>
          </p:cNvPr>
          <p:cNvSpPr txBox="1"/>
          <p:nvPr/>
        </p:nvSpPr>
        <p:spPr>
          <a:xfrm>
            <a:off x="4041674" y="6043990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Competitor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9E1091-F8D7-534C-BC8A-CFA861A91FB9}"/>
              </a:ext>
            </a:extLst>
          </p:cNvPr>
          <p:cNvSpPr txBox="1"/>
          <p:nvPr/>
        </p:nvSpPr>
        <p:spPr>
          <a:xfrm>
            <a:off x="7087785" y="813082"/>
            <a:ext cx="44010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Resynthesized continuum from </a:t>
            </a:r>
          </a:p>
          <a:p>
            <a:pPr algn="ctr"/>
            <a:r>
              <a:rPr lang="en-US" dirty="0">
                <a:latin typeface="+mj-lt"/>
              </a:rPr>
              <a:t>noun-focus (1) to verb-focus (12)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4087-9577-6F4B-A3B0-F4DD03E97460}"/>
              </a:ext>
            </a:extLst>
          </p:cNvPr>
          <p:cNvSpPr txBox="1"/>
          <p:nvPr/>
        </p:nvSpPr>
        <p:spPr>
          <a:xfrm>
            <a:off x="1603358" y="6055292"/>
            <a:ext cx="1742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Target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F9030E-98EC-E843-967C-EDEDF269F02C}"/>
              </a:ext>
            </a:extLst>
          </p:cNvPr>
          <p:cNvSpPr txBox="1"/>
          <p:nvPr/>
        </p:nvSpPr>
        <p:spPr>
          <a:xfrm>
            <a:off x="905819" y="523391"/>
            <a:ext cx="9995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“It looks like a zebra!”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76FA91-DF5B-314F-8E01-E9FCE31CFC68}"/>
              </a:ext>
            </a:extLst>
          </p:cNvPr>
          <p:cNvSpPr txBox="1"/>
          <p:nvPr/>
        </p:nvSpPr>
        <p:spPr>
          <a:xfrm>
            <a:off x="6818540" y="5950779"/>
            <a:ext cx="1547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Noun-focus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6EDACB9-AD84-0B42-AEC9-BF31D10861E2}"/>
              </a:ext>
            </a:extLst>
          </p:cNvPr>
          <p:cNvGrpSpPr/>
          <p:nvPr/>
        </p:nvGrpSpPr>
        <p:grpSpPr>
          <a:xfrm>
            <a:off x="7217362" y="5060144"/>
            <a:ext cx="4090194" cy="812800"/>
            <a:chOff x="7217362" y="5060144"/>
            <a:chExt cx="4090194" cy="812800"/>
          </a:xfrm>
        </p:grpSpPr>
        <p:pic>
          <p:nvPicPr>
            <p:cNvPr id="14" name="zebra-2-3-10.mp3" descr="zebra-2-3-10.mp3">
              <a:hlinkClick r:id="" action="ppaction://media"/>
              <a:extLst>
                <a:ext uri="{FF2B5EF4-FFF2-40B4-BE49-F238E27FC236}">
                  <a16:creationId xmlns:a16="http://schemas.microsoft.com/office/drawing/2014/main" id="{EC246332-9954-5244-B5A5-B7D5E1D328F5}"/>
                </a:ext>
              </a:extLst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12"/>
            <a:stretch>
              <a:fillRect/>
            </a:stretch>
          </p:blipFill>
          <p:spPr>
            <a:xfrm>
              <a:off x="8881907" y="5060144"/>
              <a:ext cx="812800" cy="812800"/>
            </a:xfrm>
            <a:prstGeom prst="rect">
              <a:avLst/>
            </a:prstGeom>
          </p:spPr>
        </p:pic>
        <p:pic>
          <p:nvPicPr>
            <p:cNvPr id="11" name="zebra-2-3-1.mp3" descr="zebra-2-3-1.mp3">
              <a:hlinkClick r:id="" action="ppaction://media"/>
              <a:extLst>
                <a:ext uri="{FF2B5EF4-FFF2-40B4-BE49-F238E27FC236}">
                  <a16:creationId xmlns:a16="http://schemas.microsoft.com/office/drawing/2014/main" id="{C4D4A966-3CB1-BA4E-9896-3AF4DA4DF281}"/>
                </a:ext>
              </a:extLst>
            </p:cNvPr>
            <p:cNvPicPr>
              <a:picLocks noChangeAspect="1"/>
            </p:cNvPicPr>
            <p:nvPr>
              <a:audi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>
            <a:blip r:embed="rId12"/>
            <a:stretch>
              <a:fillRect/>
            </a:stretch>
          </p:blipFill>
          <p:spPr>
            <a:xfrm>
              <a:off x="7217362" y="5060144"/>
              <a:ext cx="812800" cy="812800"/>
            </a:xfrm>
            <a:prstGeom prst="rect">
              <a:avLst/>
            </a:prstGeom>
          </p:spPr>
        </p:pic>
        <p:pic>
          <p:nvPicPr>
            <p:cNvPr id="13" name="zebra-2-3-16.mp3" descr="zebra-2-3-16.mp3">
              <a:hlinkClick r:id="" action="ppaction://media"/>
              <a:extLst>
                <a:ext uri="{FF2B5EF4-FFF2-40B4-BE49-F238E27FC236}">
                  <a16:creationId xmlns:a16="http://schemas.microsoft.com/office/drawing/2014/main" id="{E6D7E2D5-6B12-B14A-AE9E-33E7A4C80B74}"/>
                </a:ext>
              </a:extLst>
            </p:cNvPr>
            <p:cNvPicPr>
              <a:picLocks noChangeAspect="1"/>
            </p:cNvPicPr>
            <p:nvPr>
              <a:audioFile r:link="rId6"/>
              <p:extLst>
                <p:ext uri="{DAA4B4D4-6D71-4841-9C94-3DE7FCFB9230}">
                  <p14:media xmlns:p14="http://schemas.microsoft.com/office/powerpoint/2010/main" r:embed="rId5"/>
                </p:ext>
              </p:extLst>
            </p:nvPr>
          </p:nvPicPr>
          <p:blipFill>
            <a:blip r:embed="rId12"/>
            <a:stretch>
              <a:fillRect/>
            </a:stretch>
          </p:blipFill>
          <p:spPr>
            <a:xfrm>
              <a:off x="10494756" y="5060144"/>
              <a:ext cx="812800" cy="812800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983558D-E2A6-B84B-A7B0-27C975C96581}"/>
              </a:ext>
            </a:extLst>
          </p:cNvPr>
          <p:cNvSpPr txBox="1"/>
          <p:nvPr/>
        </p:nvSpPr>
        <p:spPr>
          <a:xfrm>
            <a:off x="8608685" y="5950779"/>
            <a:ext cx="1359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Ambiguous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25916F-3A82-3848-9797-1BED1FEFBB03}"/>
              </a:ext>
            </a:extLst>
          </p:cNvPr>
          <p:cNvSpPr txBox="1"/>
          <p:nvPr/>
        </p:nvSpPr>
        <p:spPr>
          <a:xfrm>
            <a:off x="10255168" y="5950779"/>
            <a:ext cx="129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Verb-focus</a:t>
            </a:r>
          </a:p>
        </p:txBody>
      </p:sp>
    </p:spTree>
    <p:extLst>
      <p:ext uri="{BB962C8B-B14F-4D97-AF65-F5344CB8AC3E}">
        <p14:creationId xmlns:p14="http://schemas.microsoft.com/office/powerpoint/2010/main" val="374119654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90457-BAAD-1B42-819E-9F7BF9DC3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Experiment 1: Determining the Categorization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0EC5B-B29E-364E-A9FF-A0D500159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8494"/>
            <a:ext cx="6138184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+mj-lt"/>
              </a:rPr>
              <a:t>24 test items</a:t>
            </a:r>
          </a:p>
          <a:p>
            <a:r>
              <a:rPr lang="en-US" sz="2400" dirty="0">
                <a:latin typeface="+mj-lt"/>
              </a:rPr>
              <a:t>Each step heard twice</a:t>
            </a:r>
          </a:p>
          <a:p>
            <a:r>
              <a:rPr lang="en-US" sz="2400" dirty="0">
                <a:latin typeface="+mj-lt"/>
              </a:rPr>
              <a:t>2AFC between target and competitor images</a:t>
            </a:r>
          </a:p>
          <a:p>
            <a:r>
              <a:rPr lang="en-US" sz="2400" dirty="0">
                <a:latin typeface="+mj-lt"/>
              </a:rPr>
              <a:t>Results show gradient categorization function</a:t>
            </a:r>
          </a:p>
          <a:p>
            <a:r>
              <a:rPr lang="en-US" sz="2400" dirty="0">
                <a:latin typeface="+mj-lt"/>
              </a:rPr>
              <a:t>Bias towards affirmative interpretation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EEC90A-0412-C04B-B4DC-30ED6275E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384" y="1825625"/>
            <a:ext cx="5011731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801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78C27-B67C-A347-A745-C4B0F552C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Exposure phase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A959D-690A-D345-94AD-8B08274DF981}"/>
              </a:ext>
            </a:extLst>
          </p:cNvPr>
          <p:cNvSpPr txBox="1"/>
          <p:nvPr/>
        </p:nvSpPr>
        <p:spPr>
          <a:xfrm>
            <a:off x="838200" y="1674674"/>
            <a:ext cx="107477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- Context audio: “What’s that??” or “It’s an X!”</a:t>
            </a:r>
          </a:p>
          <a:p>
            <a:r>
              <a:rPr lang="en-US" sz="2400" dirty="0">
                <a:latin typeface="+mj-lt"/>
              </a:rPr>
              <a:t>- Affirmative continuation: “It looks like a zebra… because it has black and white stripes all over its body.”</a:t>
            </a:r>
          </a:p>
          <a:p>
            <a:r>
              <a:rPr lang="en-US" sz="2400" dirty="0">
                <a:latin typeface="+mj-lt"/>
              </a:rPr>
              <a:t>- Negative continuation: “It looks like a zebra… but it’s not. It has stripes only on its legs.”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28 trials for each group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Context audio 	       “It looks like an X”          2AFC         Continuation phrase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F7F0B29-2170-6B44-999D-502858324F1E}"/>
              </a:ext>
            </a:extLst>
          </p:cNvPr>
          <p:cNvCxnSpPr>
            <a:cxnSpLocks/>
          </p:cNvCxnSpPr>
          <p:nvPr/>
        </p:nvCxnSpPr>
        <p:spPr>
          <a:xfrm>
            <a:off x="2784589" y="4827269"/>
            <a:ext cx="3346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1E4EB0-8CD1-9A47-913D-9E01B293F9E8}"/>
              </a:ext>
            </a:extLst>
          </p:cNvPr>
          <p:cNvCxnSpPr>
            <a:cxnSpLocks/>
          </p:cNvCxnSpPr>
          <p:nvPr/>
        </p:nvCxnSpPr>
        <p:spPr>
          <a:xfrm>
            <a:off x="5645164" y="4827269"/>
            <a:ext cx="3346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FD390E7-0A4E-3041-89DF-7317B7C091D2}"/>
              </a:ext>
            </a:extLst>
          </p:cNvPr>
          <p:cNvCxnSpPr>
            <a:cxnSpLocks/>
          </p:cNvCxnSpPr>
          <p:nvPr/>
        </p:nvCxnSpPr>
        <p:spPr>
          <a:xfrm>
            <a:off x="6898878" y="4827269"/>
            <a:ext cx="3346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E075B5C-D75B-2545-996A-9FA841C56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64" y="9539415"/>
            <a:ext cx="4169991" cy="270545"/>
          </a:xfrm>
        </p:spPr>
        <p:txBody>
          <a:bodyPr>
            <a:normAutofit fontScale="5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892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23E8E-D446-BC4C-ACC0-47646E095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97722"/>
          </a:xfrm>
        </p:spPr>
        <p:txBody>
          <a:bodyPr>
            <a:normAutofit/>
          </a:bodyPr>
          <a:lstStyle/>
          <a:p>
            <a:r>
              <a:rPr lang="en-US" sz="3600" dirty="0"/>
              <a:t>A few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6DD73-CD54-EF4A-B8A2-E58E54C12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7722"/>
            <a:ext cx="5643283" cy="224750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+mj-lt"/>
              </a:rPr>
              <a:t>Only had 26 continua,</a:t>
            </a:r>
          </a:p>
          <a:p>
            <a:r>
              <a:rPr lang="en-US" sz="2400" dirty="0">
                <a:latin typeface="+mj-lt"/>
              </a:rPr>
              <a:t>14 trial, 12 test</a:t>
            </a:r>
          </a:p>
          <a:p>
            <a:r>
              <a:rPr lang="en-US" sz="2400" dirty="0">
                <a:latin typeface="+mj-lt"/>
              </a:rPr>
              <a:t>16 rather than 12 steps </a:t>
            </a:r>
          </a:p>
          <a:p>
            <a:r>
              <a:rPr lang="en-US" sz="2400" dirty="0">
                <a:latin typeface="+mj-lt"/>
              </a:rPr>
              <a:t>Old midpoint = 10; New midpoint = 13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CC551C-13A8-514B-8EF2-2392EDC08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772" y="2826063"/>
            <a:ext cx="10987217" cy="39541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2D8DE9-6288-C448-B8BE-EB0949AC1783}"/>
              </a:ext>
            </a:extLst>
          </p:cNvPr>
          <p:cNvSpPr txBox="1"/>
          <p:nvPr/>
        </p:nvSpPr>
        <p:spPr>
          <a:xfrm>
            <a:off x="6481483" y="997722"/>
            <a:ext cx="43927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108 participants; originally 324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Dropped 16</a:t>
            </a:r>
          </a:p>
        </p:txBody>
      </p:sp>
    </p:spTree>
    <p:extLst>
      <p:ext uri="{BB962C8B-B14F-4D97-AF65-F5344CB8AC3E}">
        <p14:creationId xmlns:p14="http://schemas.microsoft.com/office/powerpoint/2010/main" val="712082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2D405-8F77-0A42-8C1C-2F343943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9B654-6B18-AC45-B3DF-D5F780DBE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+mj-lt"/>
              </a:rPr>
              <a:t>12 trials – no continuation or context audio</a:t>
            </a: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Identical for each group</a:t>
            </a: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No test items reused from exposure</a:t>
            </a: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Original study used steps 1-12; new one used 2, 4, 6, 8–16 </a:t>
            </a:r>
          </a:p>
          <a:p>
            <a:pPr marL="0" indent="0">
              <a:buNone/>
            </a:pPr>
            <a:endParaRPr lang="en-US" sz="2200" dirty="0">
              <a:latin typeface="+mj-lt"/>
            </a:endParaRP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Hypothesis:</a:t>
            </a: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“If categorization of intonation contours is modulated according to the distributional information in the input, exposure to the input in the negative-shift condition should result in recalibration of the categorization function, with more negative judgments compared to the no-shift condition.”</a:t>
            </a:r>
          </a:p>
          <a:p>
            <a:pPr marL="0" indent="0">
              <a:buNone/>
            </a:pPr>
            <a:endParaRPr lang="en-US" sz="800" dirty="0">
              <a:latin typeface="+mj-lt"/>
            </a:endParaRPr>
          </a:p>
          <a:p>
            <a:pPr marL="0" indent="0">
              <a:buNone/>
            </a:pP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88439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073E-EF74-4D4C-930F-E6587C7B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918" y="237613"/>
            <a:ext cx="10515600" cy="887506"/>
          </a:xfrm>
        </p:spPr>
        <p:txBody>
          <a:bodyPr>
            <a:normAutofit/>
          </a:bodyPr>
          <a:lstStyle/>
          <a:p>
            <a:r>
              <a:rPr lang="en-US" sz="3600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6E91AF-0906-C44F-B40E-1565273B2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22192" y="3339352"/>
            <a:ext cx="3793555" cy="3063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0ABD55-1033-A54F-80DC-A3CEA312E058}"/>
              </a:ext>
            </a:extLst>
          </p:cNvPr>
          <p:cNvSpPr txBox="1"/>
          <p:nvPr/>
        </p:nvSpPr>
        <p:spPr>
          <a:xfrm>
            <a:off x="979839" y="970352"/>
            <a:ext cx="457603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Multilevel logistic regression model</a:t>
            </a:r>
          </a:p>
          <a:p>
            <a:r>
              <a:rPr lang="en-US" sz="2000" dirty="0">
                <a:latin typeface="+mj-lt"/>
              </a:rPr>
              <a:t>Fixed: Condition * Step (centered) Random: Item (intercepts)</a:t>
            </a:r>
          </a:p>
          <a:p>
            <a:endParaRPr lang="en-US" sz="2000" dirty="0">
              <a:latin typeface="+mj-lt"/>
            </a:endParaRPr>
          </a:p>
          <a:p>
            <a:r>
              <a:rPr lang="en-US" sz="2000" dirty="0">
                <a:latin typeface="+mj-lt"/>
              </a:rPr>
              <a:t>Model comparison: including training condition is significantly better (p&lt;.001)</a:t>
            </a:r>
          </a:p>
          <a:p>
            <a:endParaRPr lang="en-US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ECC9EB-D4D6-3749-BC5E-0369E08770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551663"/>
            <a:ext cx="4991151" cy="3063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0EF0AF-30BE-DE4F-AFD3-D94C242EB9D8}"/>
              </a:ext>
            </a:extLst>
          </p:cNvPr>
          <p:cNvSpPr txBox="1"/>
          <p:nvPr/>
        </p:nvSpPr>
        <p:spPr>
          <a:xfrm>
            <a:off x="2812674" y="305966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original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75237C-99DF-5340-8E9C-078013E49A60}"/>
              </a:ext>
            </a:extLst>
          </p:cNvPr>
          <p:cNvSpPr txBox="1"/>
          <p:nvPr/>
        </p:nvSpPr>
        <p:spPr>
          <a:xfrm>
            <a:off x="7601212" y="3121671"/>
            <a:ext cx="116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replication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6E86AAE-B87F-5742-BA3B-9A28E5DBC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1230515"/>
              </p:ext>
            </p:extLst>
          </p:nvPr>
        </p:nvGraphicFramePr>
        <p:xfrm>
          <a:off x="6096000" y="662296"/>
          <a:ext cx="4170592" cy="23644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3836">
                  <a:extLst>
                    <a:ext uri="{9D8B030D-6E8A-4147-A177-3AD203B41FA5}">
                      <a16:colId xmlns:a16="http://schemas.microsoft.com/office/drawing/2014/main" val="1983912613"/>
                    </a:ext>
                  </a:extLst>
                </a:gridCol>
                <a:gridCol w="916389">
                  <a:extLst>
                    <a:ext uri="{9D8B030D-6E8A-4147-A177-3AD203B41FA5}">
                      <a16:colId xmlns:a16="http://schemas.microsoft.com/office/drawing/2014/main" val="2524355934"/>
                    </a:ext>
                  </a:extLst>
                </a:gridCol>
                <a:gridCol w="704261">
                  <a:extLst>
                    <a:ext uri="{9D8B030D-6E8A-4147-A177-3AD203B41FA5}">
                      <a16:colId xmlns:a16="http://schemas.microsoft.com/office/drawing/2014/main" val="348361015"/>
                    </a:ext>
                  </a:extLst>
                </a:gridCol>
                <a:gridCol w="738203">
                  <a:extLst>
                    <a:ext uri="{9D8B030D-6E8A-4147-A177-3AD203B41FA5}">
                      <a16:colId xmlns:a16="http://schemas.microsoft.com/office/drawing/2014/main" val="1619025184"/>
                    </a:ext>
                  </a:extLst>
                </a:gridCol>
                <a:gridCol w="907903">
                  <a:extLst>
                    <a:ext uri="{9D8B030D-6E8A-4147-A177-3AD203B41FA5}">
                      <a16:colId xmlns:a16="http://schemas.microsoft.com/office/drawing/2014/main" val="1907424710"/>
                    </a:ext>
                  </a:extLst>
                </a:gridCol>
              </a:tblGrid>
              <a:tr h="308657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Fixed effect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200" kern="1200" dirty="0">
                          <a:effectLst/>
                        </a:rPr>
                        <a:t>β </a:t>
                      </a:r>
                      <a:endParaRPr lang="el-GR" sz="1200" dirty="0"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95588768"/>
                  </a:ext>
                </a:extLst>
              </a:tr>
              <a:tr h="342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original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condition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&lt;0.001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***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1911583"/>
                  </a:ext>
                </a:extLst>
              </a:tr>
              <a:tr h="342640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step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-0.18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&lt;0.001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***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4758766"/>
                  </a:ext>
                </a:extLst>
              </a:tr>
              <a:tr h="342640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interaction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 &lt;0.05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*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5898170"/>
                  </a:ext>
                </a:extLst>
              </a:tr>
              <a:tr h="342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replication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condition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 &lt;0.001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***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33837417"/>
                  </a:ext>
                </a:extLst>
              </a:tr>
              <a:tr h="342640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step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-0.17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 &lt;0.001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***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47605282"/>
                  </a:ext>
                </a:extLst>
              </a:tr>
              <a:tr h="342640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interaction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 &lt;0.1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2857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1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658</Words>
  <Application>Microsoft Macintosh PowerPoint</Application>
  <PresentationFormat>Widescreen</PresentationFormat>
  <Paragraphs>106</Paragraphs>
  <Slides>11</Slides>
  <Notes>4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Chigusa Kurumada, Meredith Brown,  &amp; Michael Tanenhaus (2018):  Effects of distributional information on categorization of prosodic contours</vt:lpstr>
      <vt:lpstr>Central question</vt:lpstr>
      <vt:lpstr>Perceptual learning &amp; Adaptation</vt:lpstr>
      <vt:lpstr>PowerPoint Presentation</vt:lpstr>
      <vt:lpstr>Experiment 1: Determining the Categorization Function</vt:lpstr>
      <vt:lpstr>Exposure phase</vt:lpstr>
      <vt:lpstr>A few differences</vt:lpstr>
      <vt:lpstr>Test phase</vt:lpstr>
      <vt:lpstr>Results</vt:lpstr>
      <vt:lpstr>Discussion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Chigusa Kurumada, Meredith Brown,  &amp; Michael Tanenhaus (2017):  Effects of distributional information on categorization of prosodic contours</dc:title>
  <dc:creator>Will Somers Clapp</dc:creator>
  <cp:lastModifiedBy>Will Somers Clapp</cp:lastModifiedBy>
  <cp:revision>34</cp:revision>
  <dcterms:created xsi:type="dcterms:W3CDTF">2020-04-23T03:11:32Z</dcterms:created>
  <dcterms:modified xsi:type="dcterms:W3CDTF">2020-06-10T19:06:56Z</dcterms:modified>
</cp:coreProperties>
</file>